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260" r:id="rId2"/>
    <p:sldId id="261" r:id="rId3"/>
    <p:sldId id="264" r:id="rId4"/>
    <p:sldId id="265" r:id="rId5"/>
    <p:sldId id="266" r:id="rId6"/>
    <p:sldId id="267" r:id="rId7"/>
    <p:sldId id="262" r:id="rId8"/>
    <p:sldId id="272" r:id="rId9"/>
    <p:sldId id="557" r:id="rId10"/>
    <p:sldId id="558" r:id="rId11"/>
    <p:sldId id="275" r:id="rId12"/>
    <p:sldId id="276" r:id="rId13"/>
    <p:sldId id="277" r:id="rId14"/>
    <p:sldId id="278" r:id="rId15"/>
    <p:sldId id="280" r:id="rId16"/>
    <p:sldId id="279" r:id="rId17"/>
    <p:sldId id="273" r:id="rId18"/>
    <p:sldId id="282" r:id="rId19"/>
    <p:sldId id="281" r:id="rId20"/>
    <p:sldId id="632" r:id="rId21"/>
    <p:sldId id="628" r:id="rId22"/>
    <p:sldId id="627" r:id="rId23"/>
    <p:sldId id="630" r:id="rId24"/>
    <p:sldId id="636" r:id="rId25"/>
    <p:sldId id="637" r:id="rId26"/>
    <p:sldId id="641" r:id="rId27"/>
    <p:sldId id="642" r:id="rId28"/>
    <p:sldId id="640" r:id="rId29"/>
    <p:sldId id="643" r:id="rId30"/>
    <p:sldId id="629" r:id="rId31"/>
    <p:sldId id="646" r:id="rId32"/>
    <p:sldId id="648" r:id="rId33"/>
    <p:sldId id="649" r:id="rId34"/>
    <p:sldId id="650" r:id="rId35"/>
    <p:sldId id="651" r:id="rId36"/>
    <p:sldId id="63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FDFF"/>
    <a:srgbClr val="0096FF"/>
    <a:srgbClr val="FF40FF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00"/>
    <p:restoredTop sz="94643"/>
  </p:normalViewPr>
  <p:slideViewPr>
    <p:cSldViewPr snapToGrid="0" snapToObjects="1">
      <p:cViewPr varScale="1">
        <p:scale>
          <a:sx n="101" d="100"/>
          <a:sy n="101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2310-7917-1947-9AD8-9016EF0C3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D2319-E1C3-D84E-9592-F49071F80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D84ED-AF81-CB4F-A327-172D3CF0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A0BC-8F16-5744-875F-BC617B3C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67BF7-9FE6-2041-9D1C-1ACF8A98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2C30-3338-6A48-A847-A58D4A1E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769D-4615-654F-9859-BB2FAE868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2D915-7BC5-784D-AE98-1DE86090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DB85-C35E-1D40-ADB3-F78DC494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A88C-BA22-8A4A-A601-1B09DD0F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0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E30B8-9A32-174D-80D8-332D6118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79CB1-BA74-AC46-8F40-88449519D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9A43-48F8-974E-A0A2-FDB02CB3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607B-6159-174F-8E55-8EA1E8FA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AC33-C85D-D340-A7BD-CEB9D8F3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6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8B4F-6CBB-A847-9D6D-2CB7EDC5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2C6B-C8C0-7C4D-9943-E0B1878A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014D1-483A-5F45-A813-F212011B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91D6-FE51-914C-B562-4A6F9352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FCE6-9618-184C-91A4-A70634A1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D31-31C0-0440-8857-E53ACC41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BB231-CC72-BC46-8026-5CC6A12D1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DE99-56D6-BF48-B110-AD193925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7345-45C6-614A-B707-72B26C40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EAD2-C234-884E-B475-774F9CEE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E6EF-A3C9-524E-B124-FCF4712F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5965-973D-F941-A596-C7028968F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7F33B-017E-C74C-A754-B254429E3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07EC-0CA2-2847-ABD5-9AFE6308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406B-265B-7B42-972D-27AEB677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0F96F-F8EB-8E47-9763-26DA8954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CBFB-24AC-9F48-BA41-AB964DDA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3A387-4741-5142-82DB-513F43CF0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1B291-2AD0-0D41-95B6-1DB27F8F7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BDA2A-B4C5-CF45-B27A-F74AC5991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81BB6-1D31-004B-A902-8A7572A68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E7C15-D301-804E-81A5-FDB93415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ADB63-479E-6F46-B89E-AD7ED79E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C062D-8EA2-DC41-85A6-B39CEF26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FF74-8918-3947-AF35-C840AB8F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0527-70D4-4642-899C-665CB6AC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AEDBA-EB59-D54D-BCFF-6F231FAB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E7A36-3544-AE46-A47E-93AA9A39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8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11A2C-3003-8743-B01E-A542583E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6A9FB-ABC8-9849-9562-2A53DA9C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7920A-A48A-874E-A9AC-8B4C7F3D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D6BF-CD25-0B49-853A-F66FABBE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633B-8F95-814D-91C9-D8548787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54BF6-8747-804C-9CC7-27D4FD86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86D8-BE5B-364D-BD46-379C0D1A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2ECF1-55CA-594D-A9AB-5E5F33D6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78C75-4BF9-7F4A-94BA-2FD27FE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D35A-B044-8B4B-BA04-17E3775E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CD7C6-8A40-324D-A547-6C0FE655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DA778-77E2-B04C-BE7C-C3D5319DF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349D-0BC4-5746-A092-CCAC5F04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59D20-B888-7C44-816D-2D761EA1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4C50C-98FF-B14D-B2C5-084D7306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01B11-8A57-924D-80BE-3B06DD2B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0CC8-9128-A344-9785-67B5454D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1812-3DB3-C440-8CE6-3B66FDF04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F7A9-6DB7-7445-881E-CA87C7F94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90B3E-73EE-6247-BCB3-A14FA4D2F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arabrook.github.io/E2M2/E2M2_2019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/>
              <a:t>Ecology Meets Epidemiology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6 – 14 January, 2020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714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80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523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141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920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7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80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0597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10871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https://carabrook.github.io/E2M2/E2M2_2019.html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09B5E2-90DD-C247-A68F-469447F9C2E6}"/>
              </a:ext>
            </a:extLst>
          </p:cNvPr>
          <p:cNvCxnSpPr>
            <a:cxnSpLocks/>
          </p:cNvCxnSpPr>
          <p:nvPr/>
        </p:nvCxnSpPr>
        <p:spPr>
          <a:xfrm>
            <a:off x="10334651" y="5626489"/>
            <a:ext cx="47632" cy="471994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64524" y="2240948"/>
            <a:ext cx="34271" cy="50991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39403" y="471403"/>
            <a:ext cx="12097120" cy="6325257"/>
            <a:chOff x="-1397716" y="398293"/>
            <a:chExt cx="10310977" cy="6325257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97716" y="2401024"/>
              <a:ext cx="2896421" cy="2254867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“Dealing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&amp; simple stats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rgbClr val="FF85FF"/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Basic statistical modeling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 rot="20536532" flipV="1">
              <a:off x="959792" y="5268883"/>
              <a:ext cx="3551613" cy="457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236910" y="4861751"/>
              <a:ext cx="3279597" cy="1861799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Tuesday: “Deeper Thinking About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Dynamical Fever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Mixed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Mixed modeling in R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Study Design and Data Collection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>
              <a:off x="1941739" y="2480517"/>
              <a:ext cx="4018628" cy="33351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60145" y="398293"/>
              <a:ext cx="3581816" cy="2517562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“Fitting Models to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Occupancy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Spatial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 Occupancy modeling in R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BE09EE-067F-1444-9CF1-34A842F12627}"/>
                </a:ext>
              </a:extLst>
            </p:cNvPr>
            <p:cNvSpPr/>
            <p:nvPr/>
          </p:nvSpPr>
          <p:spPr>
            <a:xfrm rot="5400000">
              <a:off x="6194414" y="2933034"/>
              <a:ext cx="2447242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6115691" y="1728977"/>
              <a:ext cx="2785884" cy="1828298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“Refining Your Work” 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Network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Vector-Borne Disease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research plans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816486" y="4844603"/>
              <a:ext cx="1121899" cy="4207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A724F5D-9A62-1A46-BD04-F05187F5354F}"/>
                </a:ext>
              </a:extLst>
            </p:cNvPr>
            <p:cNvSpPr/>
            <p:nvPr/>
          </p:nvSpPr>
          <p:spPr>
            <a:xfrm>
              <a:off x="5853406" y="3670551"/>
              <a:ext cx="3059855" cy="1323566"/>
            </a:xfrm>
            <a:custGeom>
              <a:avLst/>
              <a:gdLst>
                <a:gd name="connsiteX0" fmla="*/ 0 w 2615623"/>
                <a:gd name="connsiteY0" fmla="*/ 193785 h 1937852"/>
                <a:gd name="connsiteX1" fmla="*/ 193785 w 2615623"/>
                <a:gd name="connsiteY1" fmla="*/ 0 h 1937852"/>
                <a:gd name="connsiteX2" fmla="*/ 2421838 w 2615623"/>
                <a:gd name="connsiteY2" fmla="*/ 0 h 1937852"/>
                <a:gd name="connsiteX3" fmla="*/ 2615623 w 2615623"/>
                <a:gd name="connsiteY3" fmla="*/ 193785 h 1937852"/>
                <a:gd name="connsiteX4" fmla="*/ 2615623 w 2615623"/>
                <a:gd name="connsiteY4" fmla="*/ 1744067 h 1937852"/>
                <a:gd name="connsiteX5" fmla="*/ 2421838 w 2615623"/>
                <a:gd name="connsiteY5" fmla="*/ 1937852 h 1937852"/>
                <a:gd name="connsiteX6" fmla="*/ 193785 w 2615623"/>
                <a:gd name="connsiteY6" fmla="*/ 1937852 h 1937852"/>
                <a:gd name="connsiteX7" fmla="*/ 0 w 2615623"/>
                <a:gd name="connsiteY7" fmla="*/ 1744067 h 1937852"/>
                <a:gd name="connsiteX8" fmla="*/ 0 w 2615623"/>
                <a:gd name="connsiteY8" fmla="*/ 193785 h 193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5623" h="1937852">
                  <a:moveTo>
                    <a:pt x="0" y="193785"/>
                  </a:moveTo>
                  <a:cubicBezTo>
                    <a:pt x="0" y="86760"/>
                    <a:pt x="86760" y="0"/>
                    <a:pt x="193785" y="0"/>
                  </a:cubicBezTo>
                  <a:lnTo>
                    <a:pt x="2421838" y="0"/>
                  </a:lnTo>
                  <a:cubicBezTo>
                    <a:pt x="2528863" y="0"/>
                    <a:pt x="2615623" y="86760"/>
                    <a:pt x="2615623" y="193785"/>
                  </a:cubicBezTo>
                  <a:lnTo>
                    <a:pt x="2615623" y="1744067"/>
                  </a:lnTo>
                  <a:cubicBezTo>
                    <a:pt x="2615623" y="1851092"/>
                    <a:pt x="2528863" y="1937852"/>
                    <a:pt x="2421838" y="1937852"/>
                  </a:cubicBezTo>
                  <a:lnTo>
                    <a:pt x="193785" y="1937852"/>
                  </a:lnTo>
                  <a:cubicBezTo>
                    <a:pt x="86760" y="1937852"/>
                    <a:pt x="0" y="1851092"/>
                    <a:pt x="0" y="1744067"/>
                  </a:cubicBezTo>
                  <a:lnTo>
                    <a:pt x="0" y="1937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718" tIns="117718" rIns="117718" bIns="117718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Saturday: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 Practice: The Lifecycle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77084" y="5880345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2148696" y="3198966"/>
              <a:ext cx="3622378" cy="2488221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“Thinking About Mechanism”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 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Discussion of a scientific paper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Mentor research presentations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7"/>
            <a:ext cx="2717073" cy="88543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E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40FF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E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335204" y="5341143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27600" y="1747070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Travel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/>
              <a:t>Thanks to our sponsors!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143599-A071-2240-891D-F2B07592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1" y="5291528"/>
            <a:ext cx="10807700" cy="1628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Lecture </a:t>
            </a:r>
            <a:r>
              <a:rPr lang="en-US" sz="2400" dirty="0"/>
              <a:t>contributions</a:t>
            </a:r>
            <a:r>
              <a:rPr lang="en-US" dirty="0"/>
              <a:t> from:</a:t>
            </a:r>
          </a:p>
          <a:p>
            <a:pPr marL="0" indent="0">
              <a:buNone/>
            </a:pPr>
            <a:r>
              <a:rPr lang="en-US" dirty="0" err="1"/>
              <a:t>Tanjona</a:t>
            </a:r>
            <a:r>
              <a:rPr lang="en-US" dirty="0"/>
              <a:t> </a:t>
            </a:r>
            <a:r>
              <a:rPr lang="en-US" dirty="0" err="1"/>
              <a:t>Ramiadantso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Steve </a:t>
            </a:r>
            <a:r>
              <a:rPr lang="en-US" dirty="0" err="1"/>
              <a:t>Bellan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8" y="1454310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 HD:Users:robin:Desktop:PNG:pivotlogo-10.png">
            <a:extLst>
              <a:ext uri="{FF2B5EF4-FFF2-40B4-BE49-F238E27FC236}">
                <a16:creationId xmlns:a16="http://schemas.microsoft.com/office/drawing/2014/main" id="{A0BBD64E-8B0F-284B-B6D7-1CA97737FA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97" y="1126486"/>
            <a:ext cx="2512880" cy="23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98EB-85A8-F043-95C8-D5107BAE4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6336355" y="1463366"/>
            <a:ext cx="2270634" cy="165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678" y="3321564"/>
            <a:ext cx="5218894" cy="1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>
                <a:solidFill>
                  <a:srgbClr val="FFFF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7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epidemiology</a:t>
            </a:r>
          </a:p>
          <a:p>
            <a:pPr lvl="1"/>
            <a:r>
              <a:rPr lang="en-US" dirty="0" err="1"/>
              <a:t>Kermack</a:t>
            </a:r>
            <a:r>
              <a:rPr lang="en-US" dirty="0"/>
              <a:t> and </a:t>
            </a:r>
            <a:r>
              <a:rPr lang="en-US" dirty="0" err="1"/>
              <a:t>McKendrik</a:t>
            </a:r>
            <a:r>
              <a:rPr lang="en-US" dirty="0"/>
              <a:t> (1927)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96570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study of the </a:t>
            </a:r>
            <a:r>
              <a:rPr lang="en-US" dirty="0">
                <a:solidFill>
                  <a:srgbClr val="FFFF00"/>
                </a:solidFill>
              </a:rPr>
              <a:t>interactions </a:t>
            </a:r>
            <a:r>
              <a:rPr lang="en-US" dirty="0"/>
              <a:t>of organisms and their environment</a:t>
            </a:r>
          </a:p>
          <a:p>
            <a:pPr lvl="1">
              <a:buFontTx/>
              <a:buChar char="-"/>
            </a:pPr>
            <a:r>
              <a:rPr lang="en-US" dirty="0"/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/>
              <a:t>Nile crocodiles opening mouths for sandpipers (Herodotus)</a:t>
            </a:r>
          </a:p>
          <a:p>
            <a:r>
              <a:rPr lang="en-US" dirty="0"/>
              <a:t>Emphasis on explaining </a:t>
            </a:r>
            <a:r>
              <a:rPr lang="en-US" dirty="0">
                <a:solidFill>
                  <a:srgbClr val="FFFF00"/>
                </a:solidFill>
              </a:rPr>
              <a:t>dynamical processes </a:t>
            </a:r>
            <a:r>
              <a:rPr lang="en-US" dirty="0"/>
              <a:t>in nature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15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55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28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8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Disease Ecology</a:t>
            </a:r>
          </a:p>
          <a:p>
            <a:pPr lvl="1">
              <a:buFontTx/>
              <a:buChar char="-"/>
            </a:pPr>
            <a:r>
              <a:rPr lang="en-US" dirty="0"/>
              <a:t>Anderson and May (1980s)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C33C96-36AF-1541-874B-E11D7896AA6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8E1E34B2-3D3B-6E43-B4B7-8295ED1BA9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4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BD287D-8DEC-9E48-AFDB-AC44534F75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C7C1F6-8940-9348-839F-9D8B5BC2E9BC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92E9A45-335E-D34F-A596-173D7EFE9B6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05454FB-2ACC-1E41-AAE7-4840C8E72AFB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2FF524D-9E67-ED42-96F9-D1964ABF59EE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94D2EBB-472B-A748-BC0B-803D3D203FC1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4DCAC3C-C468-0A4F-80E8-B2CD7238B55B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EB94C94-96CA-2840-9D98-19F080CDC191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B1A641B-58EB-2A46-BDC6-C3FAC6B3C90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A320C7E-A99F-8246-B6A8-EFAF14EC9F7D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030615-1464-3345-A81E-EFB1996FC8F9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9514F-CBEC-DA40-AF00-A38291986349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5E1017F8-B6B3-4F4E-87A2-E63B5CBCDA7C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82BBC23-762A-A04C-89B5-05C0321047B0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8106594-6980-4A4B-A575-9037C5ED2249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711E8C-8C23-BF4F-935C-21F406DC0F5F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5D1203-513C-E843-A7C6-B7B4A6507D11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4232D-0CAC-AD46-B786-5D1CD58D0744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87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Misaotra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2019, Florida, USA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2019, Florida, USA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4A41D0-2468-3F4A-B7F4-207B98427801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F0B319-E737-5A4D-B4F1-B4B0BB7EF636}"/>
              </a:ext>
            </a:extLst>
          </p:cNvPr>
          <p:cNvSpPr txBox="1">
            <a:spLocks/>
          </p:cNvSpPr>
          <p:nvPr/>
        </p:nvSpPr>
        <p:spPr>
          <a:xfrm>
            <a:off x="9291599" y="4400168"/>
            <a:ext cx="2900401" cy="153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Steve </a:t>
            </a:r>
            <a:r>
              <a:rPr lang="en-US" sz="1800" dirty="0" err="1">
                <a:solidFill>
                  <a:srgbClr val="FFFF00"/>
                </a:solidFill>
              </a:rPr>
              <a:t>Bellan</a:t>
            </a:r>
            <a:endParaRPr lang="en-US" sz="18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868977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FF3278-D1B5-E04C-BEA4-0ABEC570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3060699"/>
            <a:ext cx="7835900" cy="10033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2838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1317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2520</TotalTime>
  <Words>1398</Words>
  <Application>Microsoft Macintosh PowerPoint</Application>
  <PresentationFormat>Widescreen</PresentationFormat>
  <Paragraphs>282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Lucida Grande</vt:lpstr>
      <vt:lpstr>Office Theme</vt:lpstr>
      <vt:lpstr>Equation</vt:lpstr>
      <vt:lpstr>Ecology Meets Epidemiology</vt:lpstr>
      <vt:lpstr>Thanks to our sponsors!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PowerPoint Presentation</vt:lpstr>
      <vt:lpstr>PowerPoint Presentation</vt:lpstr>
      <vt:lpstr>PowerPoint Presentation</vt:lpstr>
      <vt:lpstr>Goals for this lecture</vt:lpstr>
      <vt:lpstr>Goals for this lecture</vt:lpstr>
      <vt:lpstr>What is Epidemiology?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Misaotra!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77</cp:revision>
  <dcterms:created xsi:type="dcterms:W3CDTF">2018-01-14T04:11:12Z</dcterms:created>
  <dcterms:modified xsi:type="dcterms:W3CDTF">2020-01-05T05:50:56Z</dcterms:modified>
</cp:coreProperties>
</file>